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Abel" panose="02000506030000020004" pitchFamily="2" charset="0"/>
      <p:regular r:id="rId34"/>
    </p:embeddedFont>
    <p:embeddedFont>
      <p:font typeface="Barlow" pitchFamily="2" charset="77"/>
      <p:regular r:id="rId35"/>
      <p:bold r:id="rId36"/>
      <p:italic r:id="rId37"/>
      <p:boldItalic r:id="rId38"/>
    </p:embeddedFont>
    <p:embeddedFont>
      <p:font typeface="Didact Gothic" pitchFamily="2" charset="0"/>
      <p:regular r:id="rId39"/>
    </p:embeddedFont>
    <p:embeddedFont>
      <p:font typeface="Fira Sans Extra Condensed Medium" panose="020B0603050000020004" pitchFamily="34" charset="0"/>
      <p:regular r:id="rId40"/>
      <p:bold r:id="rId41"/>
      <p:italic r:id="rId42"/>
      <p:boldItalic r:id="rId43"/>
    </p:embeddedFont>
    <p:embeddedFont>
      <p:font typeface="Inter" panose="02000503000000020004" pitchFamily="2" charset="0"/>
      <p:regular r:id="rId44"/>
      <p:bold r:id="rId45"/>
    </p:embeddedFont>
    <p:embeddedFont>
      <p:font typeface="Montserrat" pitchFamily="2" charset="77"/>
      <p:regular r:id="rId46"/>
      <p:bold r:id="rId47"/>
      <p:italic r:id="rId48"/>
      <p:boldItalic r:id="rId49"/>
    </p:embeddedFont>
    <p:embeddedFont>
      <p:font typeface="Montserrat Medium" panose="020F0502020204030204" pitchFamily="34" charset="0"/>
      <p:regular r:id="rId50"/>
      <p:bold r:id="rId51"/>
      <p:italic r:id="rId52"/>
      <p:boldItalic r:id="rId53"/>
    </p:embeddedFont>
    <p:embeddedFont>
      <p:font typeface="Montserrat SemiBold" panose="020F0502020204030204" pitchFamily="34" charset="0"/>
      <p:regular r:id="rId54"/>
      <p:bold r:id="rId55"/>
      <p:italic r:id="rId56"/>
      <p:bold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Open Sans Light" panose="020B0306030504020204" pitchFamily="34" charset="0"/>
      <p:regular r:id="rId62"/>
      <p:bold r:id="rId63"/>
      <p:italic r:id="rId64"/>
      <p:boldItalic r:id="rId65"/>
    </p:embeddedFont>
    <p:embeddedFont>
      <p:font typeface="Open Sans Medium" pitchFamily="2" charset="0"/>
      <p:regular r:id="rId66"/>
      <p:bold r:id="rId67"/>
      <p:italic r:id="rId68"/>
      <p:boldItalic r:id="rId69"/>
    </p:embeddedFont>
    <p:embeddedFont>
      <p:font typeface="Raleway" pitchFamily="2" charset="77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a0RkrHQ+5Qgz9jwAdF489g==" hashData="iZFCHtf2WxvyCZa9PxbIsqdSgWSwrLcK0Myo4XrRYrDKGaQMfe7SOhE38TQvkuM7KTB5h84RoMePWTYuxbK7E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4F6B25-5DC3-4348-95DD-755C9A209FA2}">
  <a:tblStyle styleId="{8D4F6B25-5DC3-4348-95DD-755C9A209F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154"/>
  </p:normalViewPr>
  <p:slideViewPr>
    <p:cSldViewPr snapToGrid="0">
      <p:cViewPr varScale="1">
        <p:scale>
          <a:sx n="125" d="100"/>
          <a:sy n="125" d="100"/>
        </p:scale>
        <p:origin x="12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schemas.openxmlformats.org/officeDocument/2006/relationships/font" Target="fonts/font3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font" Target="fonts/font3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openxmlformats.org/officeDocument/2006/relationships/font" Target="fonts/font3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72" Type="http://schemas.openxmlformats.org/officeDocument/2006/relationships/font" Target="fonts/font3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font" Target="fonts/font34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70" Type="http://schemas.openxmlformats.org/officeDocument/2006/relationships/font" Target="fonts/font3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73" Type="http://schemas.openxmlformats.org/officeDocument/2006/relationships/font" Target="fonts/font4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3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cbf3ed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cbf3ed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c11a54c0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c11a54c0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d4fcfc43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d4fcfc43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d65c632f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d65c632f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c11a54c0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c11a54c0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c58ed1fe1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c58ed1fe1_8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c58ed1fe1_8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2c58ed1fe1_8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d4fcfc43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2d4fcfc43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c58ed1fe1_8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2c58ed1fe1_8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2d27b80337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2d27b80337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2c11a54c0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2c11a54c0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ce7b92d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ce7b92d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2c11a54c0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2c11a54c0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2ce7b92d0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2ce7b92d0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2d3b4047e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2d3b4047e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c11a54c0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2c11a54c0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2cbf3ed07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2cbf3ed07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cbf3ed07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cbf3ed07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Deployed online! Link:</a:t>
            </a:r>
            <a:r>
              <a:rPr lang="en-US" sz="1100" dirty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US" sz="1800" dirty="0">
                <a:solidFill>
                  <a:srgbClr val="0260BF"/>
                </a:solidFill>
                <a:effectLst/>
                <a:latin typeface="TimesNewRomanPSMT"/>
              </a:rPr>
              <a:t>https://</a:t>
            </a:r>
            <a:r>
              <a:rPr lang="en-US" sz="1800" dirty="0" err="1">
                <a:solidFill>
                  <a:srgbClr val="0260BF"/>
                </a:solidFill>
                <a:effectLst/>
                <a:latin typeface="TimesNewRomanPSMT"/>
              </a:rPr>
              <a:t>bit.ly</a:t>
            </a:r>
            <a:r>
              <a:rPr lang="en-US" sz="1800" dirty="0">
                <a:solidFill>
                  <a:srgbClr val="0260BF"/>
                </a:solidFill>
                <a:effectLst/>
                <a:latin typeface="TimesNewRomanPSMT"/>
              </a:rPr>
              <a:t>/is4242_analysis_system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2c58ed1fe1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2c58ed1fe1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cbf3ed07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cbf3ed07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9fa940987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9fa940987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491e7ca6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491e7ca6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491e7ca6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491e7ca6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d4fcfc43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d4fcfc43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14fa06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14fa065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d4fcfc43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d4fcfc43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d3b641e50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d3b641e50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/>
          <p:nvPr/>
        </p:nvSpPr>
        <p:spPr>
          <a:xfrm rot="10800000" flipH="1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dologgerbird-is4242-group8-analysis-systemhome-edoautom-esii7q.streamlit.app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1643858" y="6388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1"/>
                </a:solidFill>
              </a:rPr>
              <a:t>IS4242 </a:t>
            </a:r>
            <a:r>
              <a:rPr lang="en" sz="5200">
                <a:solidFill>
                  <a:srgbClr val="4A8CFF"/>
                </a:solidFill>
              </a:rPr>
              <a:t>Group 8 </a:t>
            </a:r>
            <a:r>
              <a:rPr lang="en" sz="5500">
                <a:solidFill>
                  <a:srgbClr val="4A8CFF"/>
                </a:solidFill>
              </a:rPr>
              <a:t>Presentation</a:t>
            </a:r>
            <a:endParaRPr sz="5500">
              <a:solidFill>
                <a:srgbClr val="4A8CFF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"/>
          </p:nvPr>
        </p:nvSpPr>
        <p:spPr>
          <a:xfrm>
            <a:off x="410850" y="2820025"/>
            <a:ext cx="8003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err="1">
                <a:solidFill>
                  <a:schemeClr val="dk1"/>
                </a:solidFill>
              </a:rPr>
              <a:t>PowerText</a:t>
            </a:r>
            <a:r>
              <a:rPr lang="en" sz="1700" b="1" dirty="0">
                <a:solidFill>
                  <a:schemeClr val="dk1"/>
                </a:solidFill>
              </a:rPr>
              <a:t> - Automatic content moderation for text in social media: </a:t>
            </a:r>
            <a:r>
              <a:rPr lang="en" sz="1700" dirty="0">
                <a:solidFill>
                  <a:schemeClr val="dk1"/>
                </a:solidFill>
              </a:rPr>
              <a:t>Detecting violation of terms of service and AI content.</a:t>
            </a:r>
            <a:endParaRPr sz="1700" dirty="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750" y="3550876"/>
            <a:ext cx="2296300" cy="108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717900" y="2059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PowerText System Design</a:t>
            </a:r>
            <a:endParaRPr sz="3300"/>
          </a:p>
        </p:txBody>
      </p:sp>
      <p:sp>
        <p:nvSpPr>
          <p:cNvPr id="264" name="Google Shape;264;p37"/>
          <p:cNvSpPr/>
          <p:nvPr/>
        </p:nvSpPr>
        <p:spPr>
          <a:xfrm>
            <a:off x="173350" y="1117800"/>
            <a:ext cx="3988800" cy="161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4241425" y="1117800"/>
            <a:ext cx="4517400" cy="161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7"/>
          <p:cNvSpPr txBox="1"/>
          <p:nvPr/>
        </p:nvSpPr>
        <p:spPr>
          <a:xfrm>
            <a:off x="173350" y="1117800"/>
            <a:ext cx="173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Source Layer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4241425" y="1117800"/>
            <a:ext cx="219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Preprocessing Layer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7"/>
          <p:cNvSpPr/>
          <p:nvPr/>
        </p:nvSpPr>
        <p:spPr>
          <a:xfrm>
            <a:off x="4241425" y="2803275"/>
            <a:ext cx="4517400" cy="177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7"/>
          <p:cNvSpPr txBox="1"/>
          <p:nvPr/>
        </p:nvSpPr>
        <p:spPr>
          <a:xfrm>
            <a:off x="4241525" y="2803275"/>
            <a:ext cx="219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Development Layer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7"/>
          <p:cNvSpPr/>
          <p:nvPr/>
        </p:nvSpPr>
        <p:spPr>
          <a:xfrm>
            <a:off x="2297738" y="2803275"/>
            <a:ext cx="1864500" cy="177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7"/>
          <p:cNvSpPr txBox="1"/>
          <p:nvPr/>
        </p:nvSpPr>
        <p:spPr>
          <a:xfrm>
            <a:off x="2329400" y="2803275"/>
            <a:ext cx="173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Deployment Layer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422350" y="1559675"/>
            <a:ext cx="1633800" cy="4626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Reddit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2300050" y="1559675"/>
            <a:ext cx="1633800" cy="4626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PRAW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4" name="Google Shape;274;p37"/>
          <p:cNvSpPr/>
          <p:nvPr/>
        </p:nvSpPr>
        <p:spPr>
          <a:xfrm rot="5400000">
            <a:off x="2056300" y="1732025"/>
            <a:ext cx="243600" cy="1179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7"/>
          <p:cNvSpPr/>
          <p:nvPr/>
        </p:nvSpPr>
        <p:spPr>
          <a:xfrm>
            <a:off x="422350" y="2093075"/>
            <a:ext cx="3511500" cy="4626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GPT3.5 / GPT4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4325200" y="1559675"/>
            <a:ext cx="914100" cy="9960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Concat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5511425" y="1559675"/>
            <a:ext cx="3093300" cy="9960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Remove punctuations, stopwords and non-alphanumeric characters. 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Transform to lowercase, stem and lemmatize.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8" name="Google Shape;278;p37"/>
          <p:cNvSpPr/>
          <p:nvPr/>
        </p:nvSpPr>
        <p:spPr>
          <a:xfrm rot="5400000">
            <a:off x="5253563" y="1998725"/>
            <a:ext cx="243600" cy="1179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37"/>
          <p:cNvCxnSpPr>
            <a:stCxn id="273" idx="3"/>
            <a:endCxn id="276" idx="1"/>
          </p:cNvCxnSpPr>
          <p:nvPr/>
        </p:nvCxnSpPr>
        <p:spPr>
          <a:xfrm>
            <a:off x="3933850" y="1790975"/>
            <a:ext cx="391500" cy="2667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" name="Google Shape;280;p37"/>
          <p:cNvCxnSpPr>
            <a:stCxn id="275" idx="3"/>
            <a:endCxn id="276" idx="1"/>
          </p:cNvCxnSpPr>
          <p:nvPr/>
        </p:nvCxnSpPr>
        <p:spPr>
          <a:xfrm rot="10800000" flipH="1">
            <a:off x="3933850" y="2057675"/>
            <a:ext cx="391500" cy="2667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" name="Google Shape;281;p37"/>
          <p:cNvSpPr/>
          <p:nvPr/>
        </p:nvSpPr>
        <p:spPr>
          <a:xfrm>
            <a:off x="6736025" y="3243450"/>
            <a:ext cx="1864500" cy="9960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Model Building: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Baselines, LSTM, Transformers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4450025" y="3243450"/>
            <a:ext cx="1923000" cy="9960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Model Evaluation: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Cross-validation and Hold-out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37"/>
          <p:cNvSpPr/>
          <p:nvPr/>
        </p:nvSpPr>
        <p:spPr>
          <a:xfrm rot="-5400000">
            <a:off x="6432713" y="3679350"/>
            <a:ext cx="243600" cy="1242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/>
          <p:nvPr/>
        </p:nvSpPr>
        <p:spPr>
          <a:xfrm>
            <a:off x="2412738" y="3141838"/>
            <a:ext cx="1634400" cy="8205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Platform Regulator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Montserrat Medium"/>
                <a:ea typeface="Montserrat Medium"/>
                <a:cs typeface="Montserrat Medium"/>
                <a:sym typeface="Montserrat Medium"/>
              </a:rPr>
              <a:t>Data Visualisation</a:t>
            </a:r>
            <a:endParaRPr sz="900" i="1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Montserrat Medium"/>
                <a:ea typeface="Montserrat Medium"/>
                <a:cs typeface="Montserrat Medium"/>
                <a:sym typeface="Montserrat Medium"/>
              </a:rPr>
              <a:t>Model Inference</a:t>
            </a:r>
            <a:endParaRPr sz="900" i="1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Montserrat Medium"/>
                <a:ea typeface="Montserrat Medium"/>
                <a:cs typeface="Montserrat Medium"/>
                <a:sym typeface="Montserrat Medium"/>
              </a:rPr>
              <a:t>Sentiment Analysis</a:t>
            </a:r>
            <a:endParaRPr sz="900" i="1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5" name="Google Shape;285;p37"/>
          <p:cNvSpPr/>
          <p:nvPr/>
        </p:nvSpPr>
        <p:spPr>
          <a:xfrm>
            <a:off x="173350" y="2803275"/>
            <a:ext cx="2045100" cy="177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/>
          <p:nvPr/>
        </p:nvSpPr>
        <p:spPr>
          <a:xfrm>
            <a:off x="173350" y="2803275"/>
            <a:ext cx="173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Feedback Layer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7"/>
          <p:cNvSpPr/>
          <p:nvPr/>
        </p:nvSpPr>
        <p:spPr>
          <a:xfrm>
            <a:off x="295300" y="3243450"/>
            <a:ext cx="1733700" cy="4626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Feedback Collection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8" name="Google Shape;288;p37"/>
          <p:cNvSpPr/>
          <p:nvPr/>
        </p:nvSpPr>
        <p:spPr>
          <a:xfrm>
            <a:off x="276250" y="3953575"/>
            <a:ext cx="1733700" cy="4626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Model Retraining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89" name="Google Shape;289;p37"/>
          <p:cNvCxnSpPr>
            <a:stCxn id="277" idx="3"/>
            <a:endCxn id="281" idx="3"/>
          </p:cNvCxnSpPr>
          <p:nvPr/>
        </p:nvCxnSpPr>
        <p:spPr>
          <a:xfrm flipH="1">
            <a:off x="8600525" y="2057675"/>
            <a:ext cx="4200" cy="1683900"/>
          </a:xfrm>
          <a:prstGeom prst="bentConnector3">
            <a:avLst>
              <a:gd name="adj1" fmla="val -5669643"/>
            </a:avLst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37"/>
          <p:cNvCxnSpPr>
            <a:stCxn id="282" idx="1"/>
            <a:endCxn id="284" idx="3"/>
          </p:cNvCxnSpPr>
          <p:nvPr/>
        </p:nvCxnSpPr>
        <p:spPr>
          <a:xfrm rot="10800000">
            <a:off x="4047125" y="3552150"/>
            <a:ext cx="402900" cy="1893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37"/>
          <p:cNvCxnSpPr>
            <a:stCxn id="282" idx="1"/>
            <a:endCxn id="292" idx="3"/>
          </p:cNvCxnSpPr>
          <p:nvPr/>
        </p:nvCxnSpPr>
        <p:spPr>
          <a:xfrm flipH="1">
            <a:off x="4047125" y="3741450"/>
            <a:ext cx="402900" cy="4911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37"/>
          <p:cNvCxnSpPr>
            <a:stCxn id="284" idx="1"/>
            <a:endCxn id="287" idx="3"/>
          </p:cNvCxnSpPr>
          <p:nvPr/>
        </p:nvCxnSpPr>
        <p:spPr>
          <a:xfrm rot="10800000">
            <a:off x="2029038" y="3474688"/>
            <a:ext cx="383700" cy="77400"/>
          </a:xfrm>
          <a:prstGeom prst="straightConnector1">
            <a:avLst/>
          </a:prstGeom>
          <a:noFill/>
          <a:ln w="19050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2" name="Google Shape;292;p37"/>
          <p:cNvSpPr/>
          <p:nvPr/>
        </p:nvSpPr>
        <p:spPr>
          <a:xfrm>
            <a:off x="2412738" y="4031175"/>
            <a:ext cx="1634400" cy="402600"/>
          </a:xfrm>
          <a:prstGeom prst="rect">
            <a:avLst/>
          </a:prstGeom>
          <a:solidFill>
            <a:srgbClr val="B3C3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Common User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Montserrat Medium"/>
                <a:ea typeface="Montserrat Medium"/>
                <a:cs typeface="Montserrat Medium"/>
                <a:sym typeface="Montserrat Medium"/>
              </a:rPr>
              <a:t>Model Inference</a:t>
            </a:r>
            <a:endParaRPr sz="900" i="1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4" name="Google Shape;294;p37"/>
          <p:cNvSpPr/>
          <p:nvPr/>
        </p:nvSpPr>
        <p:spPr>
          <a:xfrm rot="10800000">
            <a:off x="1021288" y="3767700"/>
            <a:ext cx="243600" cy="1242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We created a crazy large dataset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1" name="Google Shape;301;p38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>
            <a:spLocks noGrp="1"/>
          </p:cNvSpPr>
          <p:nvPr>
            <p:ph type="title" idx="4294967295"/>
          </p:nvPr>
        </p:nvSpPr>
        <p:spPr>
          <a:xfrm>
            <a:off x="489200" y="188425"/>
            <a:ext cx="7717500" cy="3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</a:rPr>
              <a:t>A Crazy ….</a:t>
            </a:r>
            <a:endParaRPr sz="4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1"/>
                </a:solidFill>
              </a:rPr>
              <a:t>40000+</a:t>
            </a:r>
            <a:r>
              <a:rPr lang="en" sz="2400">
                <a:solidFill>
                  <a:schemeClr val="accent1"/>
                </a:solidFill>
              </a:rPr>
              <a:t> 	</a:t>
            </a:r>
            <a:r>
              <a:rPr lang="en" sz="4500">
                <a:solidFill>
                  <a:schemeClr val="accent1"/>
                </a:solidFill>
              </a:rPr>
              <a:t>entries</a:t>
            </a:r>
            <a:r>
              <a:rPr lang="en" sz="3000">
                <a:solidFill>
                  <a:schemeClr val="accent1"/>
                </a:solidFill>
              </a:rPr>
              <a:t> </a:t>
            </a:r>
            <a:r>
              <a:rPr lang="en" sz="1800">
                <a:solidFill>
                  <a:schemeClr val="accent1"/>
                </a:solidFill>
              </a:rPr>
              <a:t>20+ topics</a:t>
            </a:r>
            <a:endParaRPr sz="18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1155CC"/>
                </a:solidFill>
              </a:rPr>
              <a:t>16828</a:t>
            </a:r>
            <a:r>
              <a:rPr lang="en" sz="4600">
                <a:solidFill>
                  <a:srgbClr val="1155CC"/>
                </a:solidFill>
              </a:rPr>
              <a:t> </a:t>
            </a:r>
            <a:r>
              <a:rPr lang="en" sz="2900">
                <a:solidFill>
                  <a:srgbClr val="1155CC"/>
                </a:solidFill>
              </a:rPr>
              <a:t>Reddit Manual Tagging</a:t>
            </a:r>
            <a:endParaRPr sz="29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2"/>
                </a:solidFill>
              </a:rPr>
              <a:t>6043</a:t>
            </a:r>
            <a:r>
              <a:rPr lang="en" sz="4500">
                <a:solidFill>
                  <a:schemeClr val="dk2"/>
                </a:solidFill>
              </a:rPr>
              <a:t>    </a:t>
            </a:r>
            <a:r>
              <a:rPr lang="en" sz="3200">
                <a:solidFill>
                  <a:schemeClr val="dk2"/>
                </a:solidFill>
              </a:rPr>
              <a:t>GPT-3.5 &amp; GPT-</a:t>
            </a:r>
            <a:r>
              <a:rPr lang="en" sz="3700">
                <a:solidFill>
                  <a:schemeClr val="dk2"/>
                </a:solidFill>
              </a:rPr>
              <a:t>4</a:t>
            </a:r>
            <a:r>
              <a:rPr lang="en" sz="3200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AI</a:t>
            </a:r>
            <a:r>
              <a:rPr lang="en" sz="2600">
                <a:solidFill>
                  <a:schemeClr val="dk2"/>
                </a:solidFill>
              </a:rPr>
              <a:t> posts</a:t>
            </a:r>
            <a:r>
              <a:rPr lang="en" sz="2500">
                <a:solidFill>
                  <a:schemeClr val="dk2"/>
                </a:solidFill>
              </a:rPr>
              <a:t> </a:t>
            </a: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1771</a:t>
            </a:r>
            <a:r>
              <a:rPr lang="en" sz="3900"/>
              <a:t>    </a:t>
            </a:r>
            <a:r>
              <a:rPr lang="en" sz="3600"/>
              <a:t>Manual </a:t>
            </a:r>
            <a:r>
              <a:rPr lang="en"/>
              <a:t>“Confounding data”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FD3699-B8F8-432F-3B61-E27AD13EF1C1}"/>
              </a:ext>
            </a:extLst>
          </p:cNvPr>
          <p:cNvSpPr txBox="1"/>
          <p:nvPr/>
        </p:nvSpPr>
        <p:spPr>
          <a:xfrm>
            <a:off x="665480" y="494258"/>
            <a:ext cx="78130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Confounding Dataset Example</a:t>
            </a: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Original</a:t>
            </a: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I’m glad to see that this place is back. Can’t wait to </a:t>
            </a:r>
            <a:r>
              <a:rPr lang="en-US" sz="2800" b="0" i="0" u="sng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discuss literature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 with </a:t>
            </a:r>
            <a:r>
              <a:rPr lang="en-US" sz="2800" b="0" i="0" u="sng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everyone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Montserrat" pitchFamily="2" charset="77"/>
              </a:rPr>
              <a:t>.</a:t>
            </a: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4A8CFF"/>
                </a:solidFill>
                <a:effectLst/>
                <a:latin typeface="Montserrat" pitchFamily="2" charset="77"/>
              </a:rPr>
              <a:t>Hate</a:t>
            </a:r>
            <a:endParaRPr lang="en-US" sz="3200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4A8CFF"/>
                </a:solidFill>
                <a:effectLst/>
                <a:latin typeface="Montserrat" pitchFamily="2" charset="77"/>
              </a:rPr>
              <a:t>I’m glad to see that this place is back. Can't wait to </a:t>
            </a:r>
            <a:r>
              <a:rPr lang="en-US" sz="2800" b="0" i="0" u="sng" strike="noStrike" dirty="0">
                <a:solidFill>
                  <a:srgbClr val="4A8CFF"/>
                </a:solidFill>
                <a:effectLst/>
                <a:latin typeface="Montserrat" pitchFamily="2" charset="77"/>
              </a:rPr>
              <a:t>see such a crappy place</a:t>
            </a:r>
            <a:r>
              <a:rPr lang="en-US" sz="2800" b="0" i="0" u="none" strike="noStrike" dirty="0">
                <a:solidFill>
                  <a:srgbClr val="4A8CFF"/>
                </a:solidFill>
                <a:effectLst/>
                <a:latin typeface="Montserrat" pitchFamily="2" charset="77"/>
              </a:rPr>
              <a:t> with </a:t>
            </a:r>
            <a:r>
              <a:rPr lang="en-US" sz="2800" b="0" i="0" u="sng" strike="noStrike" dirty="0">
                <a:solidFill>
                  <a:srgbClr val="4A8CFF"/>
                </a:solidFill>
                <a:effectLst/>
                <a:latin typeface="Montserrat" pitchFamily="2" charset="77"/>
              </a:rPr>
              <a:t>mean nerds</a:t>
            </a:r>
            <a:r>
              <a:rPr lang="en-US" sz="2800" b="0" i="0" u="none" strike="noStrike" dirty="0">
                <a:solidFill>
                  <a:srgbClr val="4A8CFF"/>
                </a:solidFill>
                <a:effectLst/>
                <a:latin typeface="Montserrat" pitchFamily="2" charset="77"/>
              </a:rPr>
              <a:t>.</a:t>
            </a: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9984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/>
        </p:nvSpPr>
        <p:spPr>
          <a:xfrm>
            <a:off x="85725" y="-157775"/>
            <a:ext cx="79959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Data Exploration</a:t>
            </a:r>
            <a:endParaRPr sz="41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75" y="1102801"/>
            <a:ext cx="3435456" cy="182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598" y="3346487"/>
            <a:ext cx="3435450" cy="170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258" y="1233788"/>
            <a:ext cx="3680868" cy="366056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841586" y="2928408"/>
            <a:ext cx="343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Data Imbalance</a:t>
            </a:r>
            <a:endParaRPr sz="1800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841600" y="719025"/>
            <a:ext cx="298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Specific Vocabulary</a:t>
            </a:r>
            <a:endParaRPr sz="1800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40"/>
          <p:cNvSpPr txBox="1"/>
          <p:nvPr/>
        </p:nvSpPr>
        <p:spPr>
          <a:xfrm>
            <a:off x="4764246" y="719034"/>
            <a:ext cx="28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Polarity</a:t>
            </a:r>
            <a:endParaRPr sz="1800"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323" name="Google Shape;323;p41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Building, training and evaluation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289500" y="175125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Baseline models</a:t>
            </a:r>
            <a:endParaRPr sz="3000"/>
          </a:p>
        </p:txBody>
      </p:sp>
      <p:sp>
        <p:nvSpPr>
          <p:cNvPr id="330" name="Google Shape;330;p42"/>
          <p:cNvSpPr txBox="1">
            <a:spLocks noGrp="1"/>
          </p:cNvSpPr>
          <p:nvPr>
            <p:ph type="subTitle" idx="3"/>
          </p:nvPr>
        </p:nvSpPr>
        <p:spPr>
          <a:xfrm>
            <a:off x="451188" y="2640225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331" name="Google Shape;331;p42"/>
          <p:cNvSpPr txBox="1">
            <a:spLocks noGrp="1"/>
          </p:cNvSpPr>
          <p:nvPr>
            <p:ph type="subTitle" idx="5"/>
          </p:nvPr>
        </p:nvSpPr>
        <p:spPr>
          <a:xfrm>
            <a:off x="3257250" y="2640225"/>
            <a:ext cx="25032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Passive Aggressive</a:t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378900" y="2991988"/>
            <a:ext cx="23418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Based on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Bayes’ theorem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using conditional probability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3112500" y="2992000"/>
            <a:ext cx="2857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Updates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the model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incrementally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 adapting to new data without retraining the entire model.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42"/>
          <p:cNvSpPr txBox="1">
            <a:spLocks noGrp="1"/>
          </p:cNvSpPr>
          <p:nvPr>
            <p:ph type="subTitle" idx="5"/>
          </p:nvPr>
        </p:nvSpPr>
        <p:spPr>
          <a:xfrm>
            <a:off x="6279950" y="2640225"/>
            <a:ext cx="25032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6243838" y="2956288"/>
            <a:ext cx="2395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Gradient boosting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algorithm known for high predictive accuracy and scalability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199" y="900223"/>
            <a:ext cx="2341800" cy="173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2"/>
          <p:cNvSpPr/>
          <p:nvPr/>
        </p:nvSpPr>
        <p:spPr>
          <a:xfrm>
            <a:off x="1854525" y="3969375"/>
            <a:ext cx="5579700" cy="64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Simplicity and interpretability 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sacrifice complexity and performance for complex tasks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900" y="1084938"/>
            <a:ext cx="2503199" cy="133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86" y="1084950"/>
            <a:ext cx="1866326" cy="151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289500" y="175125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 (CNN, LSTM)</a:t>
            </a: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subTitle" idx="3"/>
          </p:nvPr>
        </p:nvSpPr>
        <p:spPr>
          <a:xfrm>
            <a:off x="2666700" y="286125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LSTM</a:t>
            </a:r>
            <a:endParaRPr sz="2200"/>
          </a:p>
        </p:txBody>
      </p:sp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0" y="2861250"/>
            <a:ext cx="1742600" cy="14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 rotWithShape="1">
          <a:blip r:embed="rId4">
            <a:alphaModFix/>
          </a:blip>
          <a:srcRect l="13184" r="14727"/>
          <a:stretch/>
        </p:blipFill>
        <p:spPr>
          <a:xfrm>
            <a:off x="565000" y="1119075"/>
            <a:ext cx="1742600" cy="14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 txBox="1"/>
          <p:nvPr/>
        </p:nvSpPr>
        <p:spPr>
          <a:xfrm>
            <a:off x="2445475" y="3269850"/>
            <a:ext cx="63705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Capture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long-term dependencies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in sequential data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Contains a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memory cell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that stores and updates information over time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Suitable for text processing task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43"/>
          <p:cNvSpPr txBox="1">
            <a:spLocks noGrp="1"/>
          </p:cNvSpPr>
          <p:nvPr>
            <p:ph type="subTitle" idx="3"/>
          </p:nvPr>
        </p:nvSpPr>
        <p:spPr>
          <a:xfrm>
            <a:off x="2666700" y="1119075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CNN</a:t>
            </a:r>
            <a:endParaRPr sz="2200"/>
          </a:p>
        </p:txBody>
      </p:sp>
      <p:sp>
        <p:nvSpPr>
          <p:cNvPr id="350" name="Google Shape;350;p43"/>
          <p:cNvSpPr txBox="1"/>
          <p:nvPr/>
        </p:nvSpPr>
        <p:spPr>
          <a:xfrm>
            <a:off x="2524400" y="1527675"/>
            <a:ext cx="6370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neural network architecture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used for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text processing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aside from image processing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Uses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convolutional layers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to learn features from input data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Computationally efficient and can be trained on </a:t>
            </a:r>
            <a:r>
              <a:rPr lang="en" sz="1300" b="1">
                <a:latin typeface="Montserrat"/>
                <a:ea typeface="Montserrat"/>
                <a:cs typeface="Montserrat"/>
                <a:sym typeface="Montserrat"/>
              </a:rPr>
              <a:t>large text datasets</a:t>
            </a:r>
            <a:endParaRPr sz="13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/>
          <p:nvPr/>
        </p:nvSpPr>
        <p:spPr>
          <a:xfrm>
            <a:off x="2472300" y="3006825"/>
            <a:ext cx="1799100" cy="71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4"/>
          <p:cNvSpPr/>
          <p:nvPr/>
        </p:nvSpPr>
        <p:spPr>
          <a:xfrm>
            <a:off x="6866800" y="1314600"/>
            <a:ext cx="17991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n-gram tokenized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44"/>
          <p:cNvSpPr/>
          <p:nvPr/>
        </p:nvSpPr>
        <p:spPr>
          <a:xfrm>
            <a:off x="6866800" y="2146125"/>
            <a:ext cx="17991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Embedding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8" name="Google Shape;358;p44"/>
          <p:cNvCxnSpPr>
            <a:stCxn id="356" idx="2"/>
            <a:endCxn id="357" idx="0"/>
          </p:cNvCxnSpPr>
          <p:nvPr/>
        </p:nvCxnSpPr>
        <p:spPr>
          <a:xfrm>
            <a:off x="7766350" y="1881000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Google Shape;359;p44"/>
          <p:cNvSpPr/>
          <p:nvPr/>
        </p:nvSpPr>
        <p:spPr>
          <a:xfrm>
            <a:off x="6866800" y="2977650"/>
            <a:ext cx="1799100" cy="5664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Transformer encoder</a:t>
            </a:r>
            <a:endParaRPr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 encoder layers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w/ 4 attention heads each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0" name="Google Shape;360;p44"/>
          <p:cNvCxnSpPr>
            <a:stCxn id="357" idx="2"/>
            <a:endCxn id="359" idx="0"/>
          </p:cNvCxnSpPr>
          <p:nvPr/>
        </p:nvCxnSpPr>
        <p:spPr>
          <a:xfrm>
            <a:off x="7766350" y="2712525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Google Shape;361;p44"/>
          <p:cNvSpPr/>
          <p:nvPr/>
        </p:nvSpPr>
        <p:spPr>
          <a:xfrm>
            <a:off x="6866800" y="3809175"/>
            <a:ext cx="17991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FC Linear layer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2" name="Google Shape;362;p44"/>
          <p:cNvCxnSpPr>
            <a:stCxn id="359" idx="2"/>
            <a:endCxn id="361" idx="0"/>
          </p:cNvCxnSpPr>
          <p:nvPr/>
        </p:nvCxnSpPr>
        <p:spPr>
          <a:xfrm>
            <a:off x="7766350" y="3544050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4"/>
          <p:cNvSpPr/>
          <p:nvPr/>
        </p:nvSpPr>
        <p:spPr>
          <a:xfrm>
            <a:off x="6529275" y="2979450"/>
            <a:ext cx="337500" cy="5664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4"/>
          <p:cNvSpPr/>
          <p:nvPr/>
        </p:nvSpPr>
        <p:spPr>
          <a:xfrm>
            <a:off x="6529275" y="2961375"/>
            <a:ext cx="218100" cy="6051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4"/>
          <p:cNvSpPr/>
          <p:nvPr/>
        </p:nvSpPr>
        <p:spPr>
          <a:xfrm>
            <a:off x="6529275" y="2781150"/>
            <a:ext cx="337500" cy="198300"/>
          </a:xfrm>
          <a:prstGeom prst="rtTriangle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</a:endParaRPr>
          </a:p>
        </p:txBody>
      </p:sp>
      <p:sp>
        <p:nvSpPr>
          <p:cNvPr id="366" name="Google Shape;366;p44"/>
          <p:cNvSpPr/>
          <p:nvPr/>
        </p:nvSpPr>
        <p:spPr>
          <a:xfrm rot="10800000" flipH="1">
            <a:off x="6529275" y="3546050"/>
            <a:ext cx="337500" cy="958200"/>
          </a:xfrm>
          <a:prstGeom prst="rtTriangle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6677900" y="3509600"/>
            <a:ext cx="186300" cy="387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44"/>
          <p:cNvSpPr/>
          <p:nvPr/>
        </p:nvSpPr>
        <p:spPr>
          <a:xfrm>
            <a:off x="6659450" y="2976200"/>
            <a:ext cx="186300" cy="387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4818950" y="2781150"/>
            <a:ext cx="1710300" cy="1723200"/>
          </a:xfrm>
          <a:prstGeom prst="rect">
            <a:avLst/>
          </a:prstGeom>
          <a:solidFill>
            <a:srgbClr val="AEC4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5017575" y="2944800"/>
            <a:ext cx="1313100" cy="26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Montserrat"/>
                <a:ea typeface="Montserrat"/>
                <a:cs typeface="Montserrat"/>
                <a:sym typeface="Montserrat"/>
              </a:rPr>
              <a:t>Multi-head attention</a:t>
            </a:r>
            <a:endParaRPr sz="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44"/>
          <p:cNvSpPr/>
          <p:nvPr/>
        </p:nvSpPr>
        <p:spPr>
          <a:xfrm>
            <a:off x="5017525" y="3284700"/>
            <a:ext cx="1313100" cy="26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Montserrat"/>
                <a:ea typeface="Montserrat"/>
                <a:cs typeface="Montserrat"/>
                <a:sym typeface="Montserrat"/>
              </a:rPr>
              <a:t>Add &amp; Norm</a:t>
            </a:r>
            <a:endParaRPr sz="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2" name="Google Shape;372;p44"/>
          <p:cNvCxnSpPr>
            <a:endCxn id="371" idx="0"/>
          </p:cNvCxnSpPr>
          <p:nvPr/>
        </p:nvCxnSpPr>
        <p:spPr>
          <a:xfrm>
            <a:off x="5674075" y="3210000"/>
            <a:ext cx="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44"/>
          <p:cNvSpPr/>
          <p:nvPr/>
        </p:nvSpPr>
        <p:spPr>
          <a:xfrm>
            <a:off x="5017575" y="3735600"/>
            <a:ext cx="1313100" cy="26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Montserrat"/>
                <a:ea typeface="Montserrat"/>
                <a:cs typeface="Montserrat"/>
                <a:sym typeface="Montserrat"/>
              </a:rPr>
              <a:t>Feed-forward</a:t>
            </a:r>
            <a:endParaRPr sz="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4"/>
          <p:cNvSpPr/>
          <p:nvPr/>
        </p:nvSpPr>
        <p:spPr>
          <a:xfrm>
            <a:off x="5017525" y="4075500"/>
            <a:ext cx="1313100" cy="26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Montserrat"/>
                <a:ea typeface="Montserrat"/>
                <a:cs typeface="Montserrat"/>
                <a:sym typeface="Montserrat"/>
              </a:rPr>
              <a:t>Add &amp; Norm</a:t>
            </a:r>
            <a:endParaRPr sz="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5" name="Google Shape;375;p44"/>
          <p:cNvCxnSpPr>
            <a:endCxn id="374" idx="0"/>
          </p:cNvCxnSpPr>
          <p:nvPr/>
        </p:nvCxnSpPr>
        <p:spPr>
          <a:xfrm>
            <a:off x="5674075" y="4000800"/>
            <a:ext cx="0" cy="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44"/>
          <p:cNvCxnSpPr>
            <a:stCxn id="371" idx="2"/>
            <a:endCxn id="373" idx="0"/>
          </p:cNvCxnSpPr>
          <p:nvPr/>
        </p:nvCxnSpPr>
        <p:spPr>
          <a:xfrm>
            <a:off x="5674075" y="354990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7" name="Google Shape;377;p44"/>
          <p:cNvSpPr/>
          <p:nvPr/>
        </p:nvSpPr>
        <p:spPr>
          <a:xfrm>
            <a:off x="2472300" y="1343775"/>
            <a:ext cx="17991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n-gram tokenized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44"/>
          <p:cNvSpPr/>
          <p:nvPr/>
        </p:nvSpPr>
        <p:spPr>
          <a:xfrm>
            <a:off x="2472300" y="2175300"/>
            <a:ext cx="17991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Embedding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9" name="Google Shape;379;p44"/>
          <p:cNvCxnSpPr>
            <a:stCxn id="377" idx="2"/>
            <a:endCxn id="378" idx="0"/>
          </p:cNvCxnSpPr>
          <p:nvPr/>
        </p:nvCxnSpPr>
        <p:spPr>
          <a:xfrm>
            <a:off x="3371850" y="1910175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44"/>
          <p:cNvCxnSpPr>
            <a:stCxn id="378" idx="2"/>
            <a:endCxn id="381" idx="0"/>
          </p:cNvCxnSpPr>
          <p:nvPr/>
        </p:nvCxnSpPr>
        <p:spPr>
          <a:xfrm>
            <a:off x="3371850" y="2741700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44"/>
          <p:cNvSpPr/>
          <p:nvPr/>
        </p:nvSpPr>
        <p:spPr>
          <a:xfrm>
            <a:off x="2472300" y="3985650"/>
            <a:ext cx="17991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FC Linear layer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3" name="Google Shape;383;p44"/>
          <p:cNvCxnSpPr>
            <a:stCxn id="381" idx="2"/>
            <a:endCxn id="382" idx="0"/>
          </p:cNvCxnSpPr>
          <p:nvPr/>
        </p:nvCxnSpPr>
        <p:spPr>
          <a:xfrm>
            <a:off x="3371850" y="3720450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44"/>
          <p:cNvSpPr/>
          <p:nvPr/>
        </p:nvSpPr>
        <p:spPr>
          <a:xfrm>
            <a:off x="2134775" y="3098625"/>
            <a:ext cx="414300" cy="5664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4"/>
          <p:cNvSpPr/>
          <p:nvPr/>
        </p:nvSpPr>
        <p:spPr>
          <a:xfrm>
            <a:off x="2134775" y="2990550"/>
            <a:ext cx="218100" cy="7449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44"/>
          <p:cNvSpPr/>
          <p:nvPr/>
        </p:nvSpPr>
        <p:spPr>
          <a:xfrm>
            <a:off x="2134775" y="2810325"/>
            <a:ext cx="414300" cy="288300"/>
          </a:xfrm>
          <a:prstGeom prst="rtTriangle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</a:endParaRPr>
          </a:p>
        </p:txBody>
      </p:sp>
      <p:sp>
        <p:nvSpPr>
          <p:cNvPr id="387" name="Google Shape;387;p44"/>
          <p:cNvSpPr/>
          <p:nvPr/>
        </p:nvSpPr>
        <p:spPr>
          <a:xfrm rot="10800000" flipH="1">
            <a:off x="2128550" y="3647725"/>
            <a:ext cx="421200" cy="547200"/>
          </a:xfrm>
          <a:prstGeom prst="rtTriangle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4"/>
          <p:cNvSpPr/>
          <p:nvPr/>
        </p:nvSpPr>
        <p:spPr>
          <a:xfrm>
            <a:off x="2283400" y="3691175"/>
            <a:ext cx="186300" cy="387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44"/>
          <p:cNvSpPr/>
          <p:nvPr/>
        </p:nvSpPr>
        <p:spPr>
          <a:xfrm>
            <a:off x="2334750" y="3098650"/>
            <a:ext cx="186300" cy="387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44"/>
          <p:cNvSpPr/>
          <p:nvPr/>
        </p:nvSpPr>
        <p:spPr>
          <a:xfrm>
            <a:off x="424450" y="2810325"/>
            <a:ext cx="1710300" cy="1378500"/>
          </a:xfrm>
          <a:prstGeom prst="rect">
            <a:avLst/>
          </a:prstGeom>
          <a:solidFill>
            <a:srgbClr val="AEC4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44"/>
          <p:cNvSpPr/>
          <p:nvPr/>
        </p:nvSpPr>
        <p:spPr>
          <a:xfrm>
            <a:off x="2578475" y="3062300"/>
            <a:ext cx="667500" cy="5664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GRU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Layer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44"/>
          <p:cNvSpPr/>
          <p:nvPr/>
        </p:nvSpPr>
        <p:spPr>
          <a:xfrm>
            <a:off x="2548975" y="3098650"/>
            <a:ext cx="667500" cy="5664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GRU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Layer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4"/>
          <p:cNvSpPr txBox="1"/>
          <p:nvPr/>
        </p:nvSpPr>
        <p:spPr>
          <a:xfrm>
            <a:off x="3245975" y="3194325"/>
            <a:ext cx="88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x4 layers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38" y="2938501"/>
            <a:ext cx="1621524" cy="112215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>
            <a:spLocks noGrp="1"/>
          </p:cNvSpPr>
          <p:nvPr>
            <p:ph type="title"/>
          </p:nvPr>
        </p:nvSpPr>
        <p:spPr>
          <a:xfrm>
            <a:off x="508925" y="390150"/>
            <a:ext cx="35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Gated Recurrent Unit (GRU)</a:t>
            </a:r>
            <a:endParaRPr sz="1800"/>
          </a:p>
        </p:txBody>
      </p:sp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5181525" y="390150"/>
            <a:ext cx="30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Transformer encoder</a:t>
            </a:r>
            <a:endParaRPr sz="1800"/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2"/>
          </p:nvPr>
        </p:nvSpPr>
        <p:spPr>
          <a:xfrm>
            <a:off x="309350" y="737275"/>
            <a:ext cx="39819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Increased computational efficiency than LSTM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  <p:sp>
        <p:nvSpPr>
          <p:cNvPr id="398" name="Google Shape;398;p44"/>
          <p:cNvSpPr txBox="1">
            <a:spLocks noGrp="1"/>
          </p:cNvSpPr>
          <p:nvPr>
            <p:ph type="subTitle" idx="2"/>
          </p:nvPr>
        </p:nvSpPr>
        <p:spPr>
          <a:xfrm>
            <a:off x="4707075" y="737275"/>
            <a:ext cx="3981900" cy="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Attention + longer-range dependencies in text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  <p:cxnSp>
        <p:nvCxnSpPr>
          <p:cNvPr id="399" name="Google Shape;399;p44"/>
          <p:cNvCxnSpPr/>
          <p:nvPr/>
        </p:nvCxnSpPr>
        <p:spPr>
          <a:xfrm>
            <a:off x="4581700" y="418200"/>
            <a:ext cx="0" cy="4307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 txBox="1">
            <a:spLocks noGrp="1"/>
          </p:cNvSpPr>
          <p:nvPr>
            <p:ph type="title"/>
          </p:nvPr>
        </p:nvSpPr>
        <p:spPr>
          <a:xfrm>
            <a:off x="289500" y="175125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and RoBERTa</a:t>
            </a:r>
            <a:endParaRPr/>
          </a:p>
        </p:txBody>
      </p:sp>
      <p:sp>
        <p:nvSpPr>
          <p:cNvPr id="405" name="Google Shape;405;p45"/>
          <p:cNvSpPr txBox="1">
            <a:spLocks noGrp="1"/>
          </p:cNvSpPr>
          <p:nvPr>
            <p:ph type="subTitle" idx="2"/>
          </p:nvPr>
        </p:nvSpPr>
        <p:spPr>
          <a:xfrm>
            <a:off x="689000" y="1222100"/>
            <a:ext cx="48228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/>
              <a:t>BERT (bert-base)</a:t>
            </a:r>
            <a:endParaRPr sz="17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Bidirectional Encoder Representations from Transformers is a </a:t>
            </a:r>
            <a:r>
              <a:rPr lang="en" b="1"/>
              <a:t>pre-trained</a:t>
            </a:r>
            <a:r>
              <a:rPr lang="en"/>
              <a:t> (English corpus) </a:t>
            </a:r>
            <a:r>
              <a:rPr lang="en" b="1"/>
              <a:t>masked language model</a:t>
            </a:r>
            <a:r>
              <a:rPr lang="en"/>
              <a:t> to learn deep </a:t>
            </a:r>
            <a:r>
              <a:rPr lang="en" b="1"/>
              <a:t>bidirectional</a:t>
            </a:r>
            <a:r>
              <a:rPr lang="en"/>
              <a:t> representations from text data.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406" name="Google Shape;406;p45"/>
          <p:cNvSpPr txBox="1">
            <a:spLocks noGrp="1"/>
          </p:cNvSpPr>
          <p:nvPr>
            <p:ph type="subTitle" idx="2"/>
          </p:nvPr>
        </p:nvSpPr>
        <p:spPr>
          <a:xfrm>
            <a:off x="662450" y="2897525"/>
            <a:ext cx="48759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/>
              <a:t>RoBERTa (roberta-base)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Optimized BERT approach </a:t>
            </a:r>
            <a:r>
              <a:rPr lang="en"/>
              <a:t>with longer training time, larger pre-training corpus, with the same architecture. 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289500" y="526000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>
                <a:solidFill>
                  <a:srgbClr val="5F8195"/>
                </a:solidFill>
              </a:rPr>
              <a:t>Transfer learning</a:t>
            </a:r>
            <a:endParaRPr sz="1900" b="0">
              <a:solidFill>
                <a:srgbClr val="5F8195"/>
              </a:solidFill>
            </a:endParaRPr>
          </a:p>
        </p:txBody>
      </p:sp>
      <p:sp>
        <p:nvSpPr>
          <p:cNvPr id="408" name="Google Shape;408;p45"/>
          <p:cNvSpPr/>
          <p:nvPr/>
        </p:nvSpPr>
        <p:spPr>
          <a:xfrm>
            <a:off x="6336200" y="981500"/>
            <a:ext cx="17991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Tokens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WordPiece (BERT)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BPE (RoBERTa)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45"/>
          <p:cNvSpPr/>
          <p:nvPr/>
        </p:nvSpPr>
        <p:spPr>
          <a:xfrm>
            <a:off x="6336200" y="1813025"/>
            <a:ext cx="1799100" cy="566400"/>
          </a:xfrm>
          <a:prstGeom prst="rect">
            <a:avLst/>
          </a:pr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BERT/RoBERTa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 transformer encoders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0" name="Google Shape;410;p45"/>
          <p:cNvCxnSpPr>
            <a:stCxn id="408" idx="2"/>
            <a:endCxn id="409" idx="0"/>
          </p:cNvCxnSpPr>
          <p:nvPr/>
        </p:nvCxnSpPr>
        <p:spPr>
          <a:xfrm>
            <a:off x="7235750" y="1547900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1" name="Google Shape;411;p45"/>
          <p:cNvSpPr/>
          <p:nvPr/>
        </p:nvSpPr>
        <p:spPr>
          <a:xfrm>
            <a:off x="6336200" y="2751813"/>
            <a:ext cx="17991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FC Linear layer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(for RoBERTa only)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2" name="Google Shape;412;p45"/>
          <p:cNvCxnSpPr>
            <a:stCxn id="409" idx="2"/>
            <a:endCxn id="411" idx="0"/>
          </p:cNvCxnSpPr>
          <p:nvPr/>
        </p:nvCxnSpPr>
        <p:spPr>
          <a:xfrm>
            <a:off x="7235750" y="2379425"/>
            <a:ext cx="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3" name="Google Shape;413;p45"/>
          <p:cNvSpPr/>
          <p:nvPr/>
        </p:nvSpPr>
        <p:spPr>
          <a:xfrm>
            <a:off x="6336200" y="3690613"/>
            <a:ext cx="17991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FC Linear layer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4" name="Google Shape;414;p45"/>
          <p:cNvCxnSpPr>
            <a:stCxn id="411" idx="2"/>
            <a:endCxn id="413" idx="0"/>
          </p:cNvCxnSpPr>
          <p:nvPr/>
        </p:nvCxnSpPr>
        <p:spPr>
          <a:xfrm>
            <a:off x="7235750" y="3318213"/>
            <a:ext cx="0" cy="37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5" name="Google Shape;415;p45"/>
          <p:cNvSpPr txBox="1">
            <a:spLocks noGrp="1"/>
          </p:cNvSpPr>
          <p:nvPr>
            <p:ph type="subTitle" idx="2"/>
          </p:nvPr>
        </p:nvSpPr>
        <p:spPr>
          <a:xfrm>
            <a:off x="5937650" y="317950"/>
            <a:ext cx="25962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accent3"/>
                </a:solidFill>
              </a:rPr>
              <a:t>Overall architecture (sequence classification)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416" name="Google Shape;416;p45"/>
          <p:cNvCxnSpPr/>
          <p:nvPr/>
        </p:nvCxnSpPr>
        <p:spPr>
          <a:xfrm rot="10800000">
            <a:off x="5861325" y="1204700"/>
            <a:ext cx="486900" cy="618000"/>
          </a:xfrm>
          <a:prstGeom prst="straightConnector1">
            <a:avLst/>
          </a:prstGeom>
          <a:noFill/>
          <a:ln w="9525" cap="flat" cmpd="sng">
            <a:solidFill>
              <a:srgbClr val="B3C3CE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5"/>
          <p:cNvCxnSpPr/>
          <p:nvPr/>
        </p:nvCxnSpPr>
        <p:spPr>
          <a:xfrm flipH="1">
            <a:off x="5870775" y="2369600"/>
            <a:ext cx="468000" cy="616800"/>
          </a:xfrm>
          <a:prstGeom prst="straightConnector1">
            <a:avLst/>
          </a:prstGeom>
          <a:noFill/>
          <a:ln w="9525" cap="flat" cmpd="sng">
            <a:solidFill>
              <a:srgbClr val="B3C3CE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18" name="Google Shape;418;p45"/>
          <p:cNvSpPr txBox="1"/>
          <p:nvPr/>
        </p:nvSpPr>
        <p:spPr>
          <a:xfrm>
            <a:off x="7235750" y="23962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Dropout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7235750" y="33350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Dropout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Table of Contents</a:t>
            </a:r>
            <a:endParaRPr sz="3600"/>
          </a:p>
        </p:txBody>
      </p:sp>
      <p:sp>
        <p:nvSpPr>
          <p:cNvPr id="189" name="Google Shape;189;p29"/>
          <p:cNvSpPr txBox="1">
            <a:spLocks noGrp="1"/>
          </p:cNvSpPr>
          <p:nvPr>
            <p:ph type="ctrTitle" idx="2"/>
          </p:nvPr>
        </p:nvSpPr>
        <p:spPr>
          <a:xfrm>
            <a:off x="455700" y="2221050"/>
            <a:ext cx="2556600" cy="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</a:t>
            </a:r>
            <a:endParaRPr sz="2400"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3"/>
          </p:nvPr>
        </p:nvSpPr>
        <p:spPr>
          <a:xfrm>
            <a:off x="1118100" y="1311461"/>
            <a:ext cx="1231800" cy="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ctrTitle" idx="2"/>
          </p:nvPr>
        </p:nvSpPr>
        <p:spPr>
          <a:xfrm>
            <a:off x="3531401" y="2221050"/>
            <a:ext cx="2117400" cy="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Dataset</a:t>
            </a:r>
            <a:endParaRPr sz="2400"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 idx="3"/>
          </p:nvPr>
        </p:nvSpPr>
        <p:spPr>
          <a:xfrm>
            <a:off x="3916650" y="1311450"/>
            <a:ext cx="1346700" cy="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ctrTitle" idx="2"/>
          </p:nvPr>
        </p:nvSpPr>
        <p:spPr>
          <a:xfrm>
            <a:off x="6740390" y="2221050"/>
            <a:ext cx="1607700" cy="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endParaRPr sz="2400"/>
          </a:p>
        </p:txBody>
      </p:sp>
      <p:sp>
        <p:nvSpPr>
          <p:cNvPr id="194" name="Google Shape;194;p29"/>
          <p:cNvSpPr txBox="1">
            <a:spLocks noGrp="1"/>
          </p:cNvSpPr>
          <p:nvPr>
            <p:ph type="title" idx="3"/>
          </p:nvPr>
        </p:nvSpPr>
        <p:spPr>
          <a:xfrm>
            <a:off x="6830100" y="1311450"/>
            <a:ext cx="1428300" cy="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ctrTitle" idx="2"/>
          </p:nvPr>
        </p:nvSpPr>
        <p:spPr>
          <a:xfrm>
            <a:off x="675308" y="3980825"/>
            <a:ext cx="2117400" cy="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Evaluation</a:t>
            </a:r>
            <a:endParaRPr sz="2400"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3"/>
          </p:nvPr>
        </p:nvSpPr>
        <p:spPr>
          <a:xfrm>
            <a:off x="933600" y="3064500"/>
            <a:ext cx="1600800" cy="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ctrTitle" idx="2"/>
          </p:nvPr>
        </p:nvSpPr>
        <p:spPr>
          <a:xfrm>
            <a:off x="3243699" y="3980825"/>
            <a:ext cx="2692800" cy="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End Product</a:t>
            </a:r>
            <a:endParaRPr sz="2400"/>
          </a:p>
        </p:txBody>
      </p:sp>
      <p:sp>
        <p:nvSpPr>
          <p:cNvPr id="198" name="Google Shape;198;p29"/>
          <p:cNvSpPr txBox="1">
            <a:spLocks noGrp="1"/>
          </p:cNvSpPr>
          <p:nvPr>
            <p:ph type="title" idx="3"/>
          </p:nvPr>
        </p:nvSpPr>
        <p:spPr>
          <a:xfrm>
            <a:off x="3875850" y="3064500"/>
            <a:ext cx="1428300" cy="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ctrTitle" idx="2"/>
          </p:nvPr>
        </p:nvSpPr>
        <p:spPr>
          <a:xfrm>
            <a:off x="5944500" y="3980825"/>
            <a:ext cx="3199500" cy="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Extensions</a:t>
            </a:r>
            <a:endParaRPr sz="2400"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3"/>
          </p:nvPr>
        </p:nvSpPr>
        <p:spPr>
          <a:xfrm>
            <a:off x="6830100" y="3064500"/>
            <a:ext cx="1428300" cy="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289500" y="175125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GroNLP/hateBERT</a:t>
            </a:r>
            <a:endParaRPr/>
          </a:p>
        </p:txBody>
      </p:sp>
      <p:cxnSp>
        <p:nvCxnSpPr>
          <p:cNvPr id="425" name="Google Shape;425;p46"/>
          <p:cNvCxnSpPr/>
          <p:nvPr/>
        </p:nvCxnSpPr>
        <p:spPr>
          <a:xfrm>
            <a:off x="511500" y="1673150"/>
            <a:ext cx="812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6" name="Google Shape;426;p46"/>
          <p:cNvSpPr txBox="1">
            <a:spLocks noGrp="1"/>
          </p:cNvSpPr>
          <p:nvPr>
            <p:ph type="title"/>
          </p:nvPr>
        </p:nvSpPr>
        <p:spPr>
          <a:xfrm>
            <a:off x="6473075" y="1341050"/>
            <a:ext cx="201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Model complexity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27" name="Google Shape;427;p46"/>
          <p:cNvSpPr txBox="1">
            <a:spLocks noGrp="1"/>
          </p:cNvSpPr>
          <p:nvPr>
            <p:ph type="subTitle" idx="2"/>
          </p:nvPr>
        </p:nvSpPr>
        <p:spPr>
          <a:xfrm>
            <a:off x="434375" y="1685150"/>
            <a:ext cx="22872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2"/>
                </a:solidFill>
              </a:rPr>
              <a:t>1.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28" name="Google Shape;428;p46"/>
          <p:cNvSpPr/>
          <p:nvPr/>
        </p:nvSpPr>
        <p:spPr>
          <a:xfrm>
            <a:off x="511500" y="2056250"/>
            <a:ext cx="23412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Fully connected layer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classifier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46"/>
          <p:cNvSpPr txBox="1">
            <a:spLocks noGrp="1"/>
          </p:cNvSpPr>
          <p:nvPr>
            <p:ph type="subTitle" idx="2"/>
          </p:nvPr>
        </p:nvSpPr>
        <p:spPr>
          <a:xfrm>
            <a:off x="3257138" y="1685150"/>
            <a:ext cx="22872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2"/>
                </a:solidFill>
              </a:rPr>
              <a:t>2.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0" name="Google Shape;430;p46"/>
          <p:cNvSpPr/>
          <p:nvPr/>
        </p:nvSpPr>
        <p:spPr>
          <a:xfrm>
            <a:off x="3334263" y="2056250"/>
            <a:ext cx="23412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Layer normalization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46"/>
          <p:cNvSpPr/>
          <p:nvPr/>
        </p:nvSpPr>
        <p:spPr>
          <a:xfrm>
            <a:off x="3334263" y="2799700"/>
            <a:ext cx="23412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Fully connected layer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classifier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2" name="Google Shape;432;p46"/>
          <p:cNvCxnSpPr>
            <a:stCxn id="430" idx="2"/>
            <a:endCxn id="431" idx="0"/>
          </p:cNvCxnSpPr>
          <p:nvPr/>
        </p:nvCxnSpPr>
        <p:spPr>
          <a:xfrm>
            <a:off x="4504863" y="2622650"/>
            <a:ext cx="0" cy="17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46"/>
          <p:cNvCxnSpPr/>
          <p:nvPr/>
        </p:nvCxnSpPr>
        <p:spPr>
          <a:xfrm>
            <a:off x="1685250" y="1900200"/>
            <a:ext cx="0" cy="1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4" name="Google Shape;434;p46"/>
          <p:cNvCxnSpPr/>
          <p:nvPr/>
        </p:nvCxnSpPr>
        <p:spPr>
          <a:xfrm>
            <a:off x="4504875" y="1912675"/>
            <a:ext cx="0" cy="14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5" name="Google Shape;435;p46"/>
          <p:cNvSpPr txBox="1">
            <a:spLocks noGrp="1"/>
          </p:cNvSpPr>
          <p:nvPr>
            <p:ph type="subTitle" idx="2"/>
          </p:nvPr>
        </p:nvSpPr>
        <p:spPr>
          <a:xfrm>
            <a:off x="6079913" y="1685150"/>
            <a:ext cx="22872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2"/>
                </a:solidFill>
              </a:rPr>
              <a:t>3.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6" name="Google Shape;436;p46"/>
          <p:cNvSpPr/>
          <p:nvPr/>
        </p:nvSpPr>
        <p:spPr>
          <a:xfrm>
            <a:off x="6157038" y="2056250"/>
            <a:ext cx="23412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Attention layer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6157038" y="2738125"/>
            <a:ext cx="23412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Position wise feedforward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6"/>
          <p:cNvSpPr/>
          <p:nvPr/>
        </p:nvSpPr>
        <p:spPr>
          <a:xfrm>
            <a:off x="6157038" y="3469513"/>
            <a:ext cx="23412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Layer normalization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9" name="Google Shape;439;p46"/>
          <p:cNvCxnSpPr>
            <a:stCxn id="436" idx="2"/>
            <a:endCxn id="437" idx="0"/>
          </p:cNvCxnSpPr>
          <p:nvPr/>
        </p:nvCxnSpPr>
        <p:spPr>
          <a:xfrm>
            <a:off x="7327638" y="2622650"/>
            <a:ext cx="0" cy="11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46"/>
          <p:cNvCxnSpPr>
            <a:stCxn id="437" idx="2"/>
            <a:endCxn id="438" idx="0"/>
          </p:cNvCxnSpPr>
          <p:nvPr/>
        </p:nvCxnSpPr>
        <p:spPr>
          <a:xfrm>
            <a:off x="7327638" y="3304525"/>
            <a:ext cx="0" cy="16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46"/>
          <p:cNvCxnSpPr/>
          <p:nvPr/>
        </p:nvCxnSpPr>
        <p:spPr>
          <a:xfrm>
            <a:off x="7327650" y="1906425"/>
            <a:ext cx="0" cy="1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2" name="Google Shape;442;p46"/>
          <p:cNvSpPr/>
          <p:nvPr/>
        </p:nvSpPr>
        <p:spPr>
          <a:xfrm>
            <a:off x="6157038" y="4151400"/>
            <a:ext cx="2341200" cy="5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Sequential MLP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classifier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6"/>
          <p:cNvSpPr txBox="1"/>
          <p:nvPr/>
        </p:nvSpPr>
        <p:spPr>
          <a:xfrm>
            <a:off x="4504875" y="2527250"/>
            <a:ext cx="15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Dropout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4" name="Google Shape;444;p46"/>
          <p:cNvCxnSpPr>
            <a:stCxn id="438" idx="2"/>
            <a:endCxn id="442" idx="0"/>
          </p:cNvCxnSpPr>
          <p:nvPr/>
        </p:nvCxnSpPr>
        <p:spPr>
          <a:xfrm>
            <a:off x="7327638" y="4035913"/>
            <a:ext cx="0" cy="11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5" name="Google Shape;445;p46"/>
          <p:cNvSpPr txBox="1"/>
          <p:nvPr/>
        </p:nvSpPr>
        <p:spPr>
          <a:xfrm>
            <a:off x="7327650" y="3203125"/>
            <a:ext cx="15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Dropout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46"/>
          <p:cNvSpPr txBox="1"/>
          <p:nvPr/>
        </p:nvSpPr>
        <p:spPr>
          <a:xfrm>
            <a:off x="326950" y="696975"/>
            <a:ext cx="601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Specialised variant of BERT model which is pre-trained on a hate-speech corpus on top of an English BERT uncased model.</a:t>
            </a:r>
            <a:endParaRPr sz="1200"/>
          </a:p>
        </p:txBody>
      </p:sp>
      <p:sp>
        <p:nvSpPr>
          <p:cNvPr id="447" name="Google Shape;447;p46"/>
          <p:cNvSpPr txBox="1"/>
          <p:nvPr/>
        </p:nvSpPr>
        <p:spPr>
          <a:xfrm>
            <a:off x="326950" y="1284938"/>
            <a:ext cx="38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trained 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custom architectures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453" name="Google Shape;453;p47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Model Performance, Limitations and Mitigations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4" name="Google Shape;454;p47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" name="Google Shape;459;p48"/>
          <p:cNvGraphicFramePr/>
          <p:nvPr/>
        </p:nvGraphicFramePr>
        <p:xfrm>
          <a:off x="991675" y="939550"/>
          <a:ext cx="7160650" cy="3794000"/>
        </p:xfrm>
        <a:graphic>
          <a:graphicData uri="http://schemas.openxmlformats.org/drawingml/2006/table">
            <a:tbl>
              <a:tblPr>
                <a:noFill/>
                <a:tableStyleId>{8D4F6B25-5DC3-4348-95DD-755C9A209FA2}</a:tableStyleId>
              </a:tblPr>
              <a:tblGrid>
                <a:gridCol w="309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000">
                <a:tc rowSpan="2"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 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Macro Weighted 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000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 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 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 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Multinomial Naive Bayes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0.27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0.20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PassiveAggressive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XGBoost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0.42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0.53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CNN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0.33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0.31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0.32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GRU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0.33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0.34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0.33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LSTM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0.32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0.32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0.32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Basic Transformer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0.68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0.52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0.55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BERT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0.85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0.65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0.70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RoBERTa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0.63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0.68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hateBERT Variant 1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 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hateBERT Variant 2 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0.89 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0.77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0.82 </a:t>
                      </a:r>
                      <a:endParaRPr sz="12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hateBERT Variant 3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0.81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0.69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0.72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8275" marR="18275" marT="18275" marB="182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289500" y="175125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Models 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5" name="Google Shape;465;p49"/>
          <p:cNvGraphicFramePr/>
          <p:nvPr/>
        </p:nvGraphicFramePr>
        <p:xfrm>
          <a:off x="1486925" y="958700"/>
          <a:ext cx="6029550" cy="3404160"/>
        </p:xfrm>
        <a:graphic>
          <a:graphicData uri="http://schemas.openxmlformats.org/drawingml/2006/table">
            <a:tbl>
              <a:tblPr>
                <a:noFill/>
                <a:tableStyleId>{8D4F6B25-5DC3-4348-95DD-755C9A209FA2}</a:tableStyleId>
              </a:tblPr>
              <a:tblGrid>
                <a:gridCol w="243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6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Labels/Violations 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 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 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 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Hate Speech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0.94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0.94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1958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Privacy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0.73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0.69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Sexual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0.57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46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Impersonation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0.46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0.52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Illegal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0.50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0.57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0.53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Advertisement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0.78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0.83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0.80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 Content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684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Neutral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0.94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0.93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0.94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2175 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66" name="Google Shape;466;p49"/>
          <p:cNvSpPr txBox="1">
            <a:spLocks noGrp="1"/>
          </p:cNvSpPr>
          <p:nvPr>
            <p:ph type="title"/>
          </p:nvPr>
        </p:nvSpPr>
        <p:spPr>
          <a:xfrm>
            <a:off x="289500" y="205275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hateBERT Cross Validation Scores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 txBox="1">
            <a:spLocks noGrp="1"/>
          </p:cNvSpPr>
          <p:nvPr>
            <p:ph type="title"/>
          </p:nvPr>
        </p:nvSpPr>
        <p:spPr>
          <a:xfrm>
            <a:off x="289500" y="175125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472" name="Google Shape;472;p50"/>
          <p:cNvSpPr/>
          <p:nvPr/>
        </p:nvSpPr>
        <p:spPr>
          <a:xfrm rot="5400000">
            <a:off x="1274655" y="1541138"/>
            <a:ext cx="3043875" cy="2428325"/>
          </a:xfrm>
          <a:prstGeom prst="flowChartPreparation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0"/>
          <p:cNvSpPr txBox="1"/>
          <p:nvPr/>
        </p:nvSpPr>
        <p:spPr>
          <a:xfrm>
            <a:off x="1486925" y="2352187"/>
            <a:ext cx="261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Scale and Diversity</a:t>
            </a:r>
            <a:endParaRPr sz="20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474" name="Google Shape;474;p50"/>
          <p:cNvGrpSpPr/>
          <p:nvPr/>
        </p:nvGrpSpPr>
        <p:grpSpPr>
          <a:xfrm>
            <a:off x="2417687" y="1689628"/>
            <a:ext cx="757782" cy="662542"/>
            <a:chOff x="3584280" y="3699191"/>
            <a:chExt cx="358069" cy="317995"/>
          </a:xfrm>
        </p:grpSpPr>
        <p:sp>
          <p:nvSpPr>
            <p:cNvPr id="475" name="Google Shape;475;p50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479" name="Google Shape;479;p50"/>
          <p:cNvSpPr txBox="1"/>
          <p:nvPr/>
        </p:nvSpPr>
        <p:spPr>
          <a:xfrm>
            <a:off x="1582500" y="2942950"/>
            <a:ext cx="2428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Hinders the ability for the model to accurately detect minority classes.</a:t>
            </a:r>
            <a:endParaRPr sz="13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480" name="Google Shape;480;p50"/>
          <p:cNvSpPr txBox="1"/>
          <p:nvPr/>
        </p:nvSpPr>
        <p:spPr>
          <a:xfrm>
            <a:off x="4735250" y="1309575"/>
            <a:ext cx="37095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 Light"/>
                <a:ea typeface="Open Sans Light"/>
                <a:cs typeface="Open Sans Light"/>
                <a:sym typeface="Open Sans Light"/>
              </a:rPr>
              <a:t>Effective platform and content moderation effort by moderators, making violations data points scarce.</a:t>
            </a:r>
            <a:endParaRPr sz="18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Mitigation:</a:t>
            </a:r>
            <a:r>
              <a:rPr lang="en" sz="1800">
                <a:latin typeface="Open Sans Light"/>
                <a:ea typeface="Open Sans Light"/>
                <a:cs typeface="Open Sans Light"/>
                <a:sym typeface="Open Sans Light"/>
              </a:rPr>
              <a:t> Utilised focal loss as our loss function to down-weight easy samples and up-weight difficult minority categories. 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>
            <a:spLocks noGrp="1"/>
          </p:cNvSpPr>
          <p:nvPr>
            <p:ph type="title"/>
          </p:nvPr>
        </p:nvSpPr>
        <p:spPr>
          <a:xfrm>
            <a:off x="289500" y="175125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486" name="Google Shape;486;p51"/>
          <p:cNvSpPr/>
          <p:nvPr/>
        </p:nvSpPr>
        <p:spPr>
          <a:xfrm rot="5400000">
            <a:off x="1274655" y="1541138"/>
            <a:ext cx="3043875" cy="2428325"/>
          </a:xfrm>
          <a:prstGeom prst="flowChartPreparation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1"/>
          <p:cNvSpPr txBox="1"/>
          <p:nvPr/>
        </p:nvSpPr>
        <p:spPr>
          <a:xfrm>
            <a:off x="1486925" y="2352187"/>
            <a:ext cx="261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Hyperparameter Tuning</a:t>
            </a:r>
            <a:endParaRPr sz="19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488" name="Google Shape;488;p51"/>
          <p:cNvGrpSpPr/>
          <p:nvPr/>
        </p:nvGrpSpPr>
        <p:grpSpPr>
          <a:xfrm>
            <a:off x="2417687" y="1689628"/>
            <a:ext cx="757782" cy="662542"/>
            <a:chOff x="3584280" y="3699191"/>
            <a:chExt cx="358069" cy="317995"/>
          </a:xfrm>
        </p:grpSpPr>
        <p:sp>
          <p:nvSpPr>
            <p:cNvPr id="489" name="Google Shape;489;p51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493" name="Google Shape;493;p51"/>
          <p:cNvSpPr txBox="1"/>
          <p:nvPr/>
        </p:nvSpPr>
        <p:spPr>
          <a:xfrm>
            <a:off x="1582500" y="2942950"/>
            <a:ext cx="2428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Lack of time and resources for extensive hyperparameter tuning</a:t>
            </a:r>
            <a:endParaRPr sz="13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494" name="Google Shape;494;p51"/>
          <p:cNvSpPr txBox="1"/>
          <p:nvPr/>
        </p:nvSpPr>
        <p:spPr>
          <a:xfrm>
            <a:off x="4777375" y="1554700"/>
            <a:ext cx="3709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 Light"/>
                <a:ea typeface="Open Sans Light"/>
                <a:cs typeface="Open Sans Light"/>
                <a:sym typeface="Open Sans Light"/>
              </a:rPr>
              <a:t>BERT-based transformer models are massive models with 340 million parameters.</a:t>
            </a:r>
            <a:endParaRPr sz="18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Open Sans"/>
                <a:ea typeface="Open Sans"/>
                <a:cs typeface="Open Sans"/>
                <a:sym typeface="Open Sans"/>
              </a:rPr>
              <a:t>Mitigation:</a:t>
            </a:r>
            <a:r>
              <a:rPr lang="en" sz="1800">
                <a:latin typeface="Open Sans Light"/>
                <a:ea typeface="Open Sans Light"/>
                <a:cs typeface="Open Sans Light"/>
                <a:sym typeface="Open Sans Light"/>
              </a:rPr>
              <a:t> Only conducted cross validation for our best performing model.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00" name="Google Shape;500;p52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Ready to Use End-products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01" name="Google Shape;501;p52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1: Common User</a:t>
            </a:r>
            <a:endParaRPr/>
          </a:p>
        </p:txBody>
      </p:sp>
      <p:sp>
        <p:nvSpPr>
          <p:cNvPr id="507" name="Google Shape;507;p53"/>
          <p:cNvSpPr txBox="1">
            <a:spLocks noGrp="1"/>
          </p:cNvSpPr>
          <p:nvPr>
            <p:ph type="title"/>
          </p:nvPr>
        </p:nvSpPr>
        <p:spPr>
          <a:xfrm>
            <a:off x="0" y="333250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>
                <a:solidFill>
                  <a:srgbClr val="5F8195"/>
                </a:solidFill>
              </a:rPr>
              <a:t>TOS violation detection given text input.</a:t>
            </a:r>
            <a:endParaRPr sz="1700" b="0">
              <a:solidFill>
                <a:srgbClr val="5F8195"/>
              </a:solidFill>
            </a:endParaRPr>
          </a:p>
        </p:txBody>
      </p:sp>
      <p:pic>
        <p:nvPicPr>
          <p:cNvPr id="2" name="PowerText_User Demo.mp4">
            <a:hlinkClick r:id="" action="ppaction://media"/>
            <a:extLst>
              <a:ext uri="{FF2B5EF4-FFF2-40B4-BE49-F238E27FC236}">
                <a16:creationId xmlns:a16="http://schemas.microsoft.com/office/drawing/2014/main" id="{830369BB-7D3C-3CEE-3ADB-FD460716AB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671" y="761440"/>
            <a:ext cx="7790329" cy="438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 txBox="1">
            <a:spLocks noGrp="1"/>
          </p:cNvSpPr>
          <p:nvPr>
            <p:ph type="title"/>
          </p:nvPr>
        </p:nvSpPr>
        <p:spPr>
          <a:xfrm>
            <a:off x="289500" y="175125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2: Platform Regulators</a:t>
            </a:r>
            <a:endParaRPr/>
          </a:p>
        </p:txBody>
      </p:sp>
      <p:sp>
        <p:nvSpPr>
          <p:cNvPr id="514" name="Google Shape;514;p54"/>
          <p:cNvSpPr txBox="1">
            <a:spLocks noGrp="1"/>
          </p:cNvSpPr>
          <p:nvPr>
            <p:ph type="title"/>
          </p:nvPr>
        </p:nvSpPr>
        <p:spPr>
          <a:xfrm>
            <a:off x="289500" y="602200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>
                <a:solidFill>
                  <a:srgbClr val="5F8195"/>
                </a:solidFill>
              </a:rPr>
              <a:t>Dashboard for automatic TOS violation management</a:t>
            </a:r>
            <a:endParaRPr sz="1900" b="0">
              <a:solidFill>
                <a:srgbClr val="5F8195"/>
              </a:solidFill>
            </a:endParaRPr>
          </a:p>
        </p:txBody>
      </p:sp>
      <p:pic>
        <p:nvPicPr>
          <p:cNvPr id="515" name="Google Shape;515;p5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538" y="1100500"/>
            <a:ext cx="7586918" cy="36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5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endParaRPr/>
          </a:p>
        </p:txBody>
      </p:sp>
      <p:sp>
        <p:nvSpPr>
          <p:cNvPr id="521" name="Google Shape;521;p55"/>
          <p:cNvSpPr txBox="1">
            <a:spLocks noGrp="1"/>
          </p:cNvSpPr>
          <p:nvPr>
            <p:ph type="subTitle" idx="1"/>
          </p:nvPr>
        </p:nvSpPr>
        <p:spPr>
          <a:xfrm>
            <a:off x="3968350" y="31921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Our Glorious Vision and Ideas!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22" name="Google Shape;522;p55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Tackling Content Moderation Challenges in Social Media</a:t>
            </a:r>
            <a:endParaRPr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>
            <a:spLocks noGrp="1"/>
          </p:cNvSpPr>
          <p:nvPr>
            <p:ph type="title"/>
          </p:nvPr>
        </p:nvSpPr>
        <p:spPr>
          <a:xfrm>
            <a:off x="289500" y="175125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Extensions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title"/>
          </p:nvPr>
        </p:nvSpPr>
        <p:spPr>
          <a:xfrm>
            <a:off x="289500" y="602200"/>
            <a:ext cx="856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0">
                <a:solidFill>
                  <a:srgbClr val="5F8195"/>
                </a:solidFill>
              </a:rPr>
              <a:t>Vision and Ideas</a:t>
            </a:r>
            <a:endParaRPr sz="1900" b="0">
              <a:solidFill>
                <a:srgbClr val="5F8195"/>
              </a:solidFill>
            </a:endParaRPr>
          </a:p>
        </p:txBody>
      </p:sp>
      <p:sp>
        <p:nvSpPr>
          <p:cNvPr id="529" name="Google Shape;529;p56"/>
          <p:cNvSpPr/>
          <p:nvPr/>
        </p:nvSpPr>
        <p:spPr>
          <a:xfrm>
            <a:off x="317500" y="1551450"/>
            <a:ext cx="2013600" cy="19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Further Automation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Montserrat"/>
              <a:ea typeface="Montserrat"/>
              <a:cs typeface="Montserrat"/>
              <a:sym typeface="Montserrat"/>
            </a:endParaRPr>
          </a:p>
          <a:p>
            <a:pPr marL="13716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Post scraping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13716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Data processing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13716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Model retraining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13716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Schedule using Apache Airflow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56"/>
          <p:cNvSpPr/>
          <p:nvPr/>
        </p:nvSpPr>
        <p:spPr>
          <a:xfrm>
            <a:off x="2494900" y="1551450"/>
            <a:ext cx="2013600" cy="19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Further       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Montserrat"/>
              <a:ea typeface="Montserrat"/>
              <a:cs typeface="Montserrat"/>
              <a:sym typeface="Montserrat"/>
            </a:endParaRPr>
          </a:p>
          <a:p>
            <a:pPr marL="13716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User-level analysis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13716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Time-series analysis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56"/>
          <p:cNvSpPr/>
          <p:nvPr/>
        </p:nvSpPr>
        <p:spPr>
          <a:xfrm>
            <a:off x="4672300" y="1551450"/>
            <a:ext cx="2013600" cy="19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  Management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Montserrat"/>
              <a:ea typeface="Montserrat"/>
              <a:cs typeface="Montserrat"/>
              <a:sym typeface="Montserrat"/>
            </a:endParaRPr>
          </a:p>
          <a:p>
            <a:pPr marL="13716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Cloud database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56"/>
          <p:cNvSpPr/>
          <p:nvPr/>
        </p:nvSpPr>
        <p:spPr>
          <a:xfrm>
            <a:off x="6849700" y="1551450"/>
            <a:ext cx="2013600" cy="190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       Autonomy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Montserrat"/>
              <a:ea typeface="Montserrat"/>
              <a:cs typeface="Montserrat"/>
              <a:sym typeface="Montserrat"/>
            </a:endParaRPr>
          </a:p>
          <a:p>
            <a:pPr marL="13716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Time-frame selection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13716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Subreddit selection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13716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Sensitivity threshold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56"/>
          <p:cNvSpPr/>
          <p:nvPr/>
        </p:nvSpPr>
        <p:spPr>
          <a:xfrm>
            <a:off x="2367900" y="3705425"/>
            <a:ext cx="4408200" cy="6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Enhance system </a:t>
            </a: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robustness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usefulness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>
            <a:spLocks noGrp="1"/>
          </p:cNvSpPr>
          <p:nvPr>
            <p:ph type="title"/>
          </p:nvPr>
        </p:nvSpPr>
        <p:spPr>
          <a:xfrm>
            <a:off x="671100" y="751525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39" name="Google Shape;539;p57"/>
          <p:cNvSpPr txBox="1">
            <a:spLocks noGrp="1"/>
          </p:cNvSpPr>
          <p:nvPr>
            <p:ph type="body" idx="1"/>
          </p:nvPr>
        </p:nvSpPr>
        <p:spPr>
          <a:xfrm>
            <a:off x="276075" y="2577325"/>
            <a:ext cx="51543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[Ad Content Detected]</a:t>
            </a:r>
            <a:endParaRPr sz="1800">
              <a:solidFill>
                <a:srgbClr val="FF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/>
              <a:t>PowerText.Platform Online</a:t>
            </a:r>
            <a:r>
              <a:rPr lang="en" sz="2100"/>
              <a:t> </a:t>
            </a:r>
            <a:endParaRPr sz="21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Have a free trial now =&gt;</a:t>
            </a:r>
            <a:endParaRPr sz="2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2FAB4-257F-5659-C042-8C9AA0A7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375" y="2409025"/>
            <a:ext cx="2044700" cy="2070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subTitle" idx="1"/>
          </p:nvPr>
        </p:nvSpPr>
        <p:spPr>
          <a:xfrm>
            <a:off x="5951315" y="1365675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AI Content</a:t>
            </a:r>
            <a:endParaRPr sz="2400"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2"/>
          </p:nvPr>
        </p:nvSpPr>
        <p:spPr>
          <a:xfrm>
            <a:off x="5951336" y="1871050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Platforms flooded with AI bots and content Supernew Problem!</a:t>
            </a: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5"/>
          </p:nvPr>
        </p:nvSpPr>
        <p:spPr>
          <a:xfrm>
            <a:off x="3155965" y="1365675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Users</a:t>
            </a:r>
            <a:endParaRPr sz="2400"/>
          </a:p>
        </p:txBody>
      </p:sp>
      <p:sp>
        <p:nvSpPr>
          <p:cNvPr id="215" name="Google Shape;215;p31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59% of the world’s population use social media as of Jan 2023</a:t>
            </a: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7"/>
          </p:nvPr>
        </p:nvSpPr>
        <p:spPr>
          <a:xfrm>
            <a:off x="3155975" y="2777213"/>
            <a:ext cx="24795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Content Moderation</a:t>
            </a:r>
            <a:endParaRPr sz="2400"/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8"/>
          </p:nvPr>
        </p:nvSpPr>
        <p:spPr>
          <a:xfrm>
            <a:off x="3155976" y="36361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Manual content moderation is time-consuming, labor-intensive and inconsistent</a:t>
            </a: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Our Problem </a:t>
            </a:r>
            <a:endParaRPr sz="4000"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775" y="2662274"/>
            <a:ext cx="2921951" cy="22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4084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Our Solution</a:t>
            </a:r>
            <a:endParaRPr sz="4300"/>
          </a:p>
        </p:txBody>
      </p:sp>
      <p:sp>
        <p:nvSpPr>
          <p:cNvPr id="225" name="Google Shape;225;p32"/>
          <p:cNvSpPr txBox="1">
            <a:spLocks noGrp="1"/>
          </p:cNvSpPr>
          <p:nvPr>
            <p:ph type="body" idx="1"/>
          </p:nvPr>
        </p:nvSpPr>
        <p:spPr>
          <a:xfrm>
            <a:off x="408425" y="19144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Develop an automated content moderator to identify and flag violations in text content.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2"/>
          </p:nvPr>
        </p:nvSpPr>
        <p:spPr>
          <a:xfrm>
            <a:off x="3657600" y="19144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Hate speech, cyberbullying, spam, and distinguishing between human and AI-generated content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3"/>
          </p:nvPr>
        </p:nvSpPr>
        <p:spPr>
          <a:xfrm>
            <a:off x="408425" y="1544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Objective</a:t>
            </a:r>
            <a:endParaRPr sz="2000"/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4"/>
          </p:nvPr>
        </p:nvSpPr>
        <p:spPr>
          <a:xfrm>
            <a:off x="3657600" y="1544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Focus</a:t>
            </a:r>
            <a:endParaRPr sz="2000"/>
          </a:p>
        </p:txBody>
      </p:sp>
      <p:sp>
        <p:nvSpPr>
          <p:cNvPr id="229" name="Google Shape;229;p32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616550" y="335392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Platform-end automated content filtering service, and user-end post/comment input plug-in.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3"/>
          </p:nvPr>
        </p:nvSpPr>
        <p:spPr>
          <a:xfrm>
            <a:off x="3616550" y="298425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End Product</a:t>
            </a:r>
            <a:endParaRPr sz="2000"/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1"/>
          </p:nvPr>
        </p:nvSpPr>
        <p:spPr>
          <a:xfrm>
            <a:off x="416150" y="3353925"/>
            <a:ext cx="33438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NLP Algorithms</a:t>
            </a:r>
            <a:r>
              <a:rPr lang="en"/>
              <a:t>: NaiveBayes, PassiveAggressive, LSTM, CNN,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GRU and Transformers.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Datasets</a:t>
            </a:r>
            <a:r>
              <a:rPr lang="en"/>
              <a:t>: Self-tagged Reddit dataset and AI-generated content from GPT-3.5 and GPT-4.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416150" y="298425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Tools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713250" y="174300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2"/>
                </a:solidFill>
              </a:rPr>
              <a:t>Common Violations</a:t>
            </a:r>
            <a:endParaRPr sz="7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34"/>
          <p:cNvGraphicFramePr/>
          <p:nvPr/>
        </p:nvGraphicFramePr>
        <p:xfrm>
          <a:off x="808613" y="163613"/>
          <a:ext cx="7526750" cy="4517547"/>
        </p:xfrm>
        <a:graphic>
          <a:graphicData uri="http://schemas.openxmlformats.org/drawingml/2006/table">
            <a:tbl>
              <a:tblPr>
                <a:noFill/>
                <a:tableStyleId>{8D4F6B25-5DC3-4348-95DD-755C9A209FA2}</a:tableStyleId>
              </a:tblPr>
              <a:tblGrid>
                <a:gridCol w="16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9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3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Facebook </a:t>
                      </a:r>
                      <a:r>
                        <a:rPr lang="en" sz="1200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endParaRPr sz="1200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Twitter </a:t>
                      </a:r>
                      <a:r>
                        <a:rPr lang="en" sz="1200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endParaRPr sz="1200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Instagram </a:t>
                      </a:r>
                      <a:r>
                        <a:rPr lang="en" sz="1200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endParaRPr sz="1200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Reddit </a:t>
                      </a:r>
                      <a:r>
                        <a:rPr lang="en" sz="1200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endParaRPr sz="1200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YouTube </a:t>
                      </a:r>
                      <a:r>
                        <a:rPr lang="en" sz="1200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endParaRPr sz="1200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2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Harassment 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Cyberbullying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Hate speech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Spam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Impersonation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Violence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Nudity/Pornography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Restricted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Restricted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Privacy Infringement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Terrorism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Intellectual Property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Drug use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X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Advertisements</a:t>
                      </a:r>
                      <a:r>
                        <a:rPr lang="en" sz="9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9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 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0 </a:t>
                      </a:r>
                      <a:endParaRPr sz="9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45" name="Google Shape;245;p34"/>
          <p:cNvSpPr txBox="1"/>
          <p:nvPr/>
        </p:nvSpPr>
        <p:spPr>
          <a:xfrm>
            <a:off x="4578913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3500" marR="635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Strict guideline to follow! 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title"/>
          </p:nvPr>
        </p:nvSpPr>
        <p:spPr>
          <a:xfrm>
            <a:off x="1409750" y="115875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we choose?</a:t>
            </a:r>
            <a:endParaRPr sz="4000"/>
          </a:p>
        </p:txBody>
      </p:sp>
      <p:sp>
        <p:nvSpPr>
          <p:cNvPr id="251" name="Google Shape;251;p35"/>
          <p:cNvSpPr txBox="1">
            <a:spLocks noGrp="1"/>
          </p:cNvSpPr>
          <p:nvPr>
            <p:ph type="title"/>
          </p:nvPr>
        </p:nvSpPr>
        <p:spPr>
          <a:xfrm>
            <a:off x="1409750" y="1699650"/>
            <a:ext cx="5629200" cy="29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Hate/Harassment/Bullying</a:t>
            </a:r>
            <a:endParaRPr sz="240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Privacy</a:t>
            </a:r>
            <a:endParaRPr sz="240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Sexual</a:t>
            </a:r>
            <a:endParaRPr sz="240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Impersonation</a:t>
            </a:r>
            <a:endParaRPr sz="240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Illegal acts</a:t>
            </a:r>
            <a:endParaRPr sz="240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Advertisement/promotions</a:t>
            </a:r>
            <a:endParaRPr sz="240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Authenticity</a:t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xfrm>
            <a:off x="1509850" y="153375"/>
            <a:ext cx="77175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AI Content </a:t>
            </a:r>
            <a:r>
              <a:rPr lang="en" sz="2000">
                <a:solidFill>
                  <a:schemeClr val="accent1"/>
                </a:solidFill>
              </a:rPr>
              <a:t>(COOL stuff!)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125" y="895571"/>
            <a:ext cx="4813675" cy="27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1565125" y="1884175"/>
            <a:ext cx="5629200" cy="29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It is hard for us to identify AI content</a:t>
            </a:r>
            <a:endParaRPr sz="2000">
              <a:solidFill>
                <a:schemeClr val="accent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>
                <a:solidFill>
                  <a:schemeClr val="accent1"/>
                </a:solidFill>
              </a:rPr>
              <a:t>We utilise chatGPT 3.5 and 4 to generate social media content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1117</Words>
  <Application>Microsoft Macintosh PowerPoint</Application>
  <PresentationFormat>On-screen Show (16:9)</PresentationFormat>
  <Paragraphs>404</Paragraphs>
  <Slides>31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Open Sans</vt:lpstr>
      <vt:lpstr>Didact Gothic</vt:lpstr>
      <vt:lpstr>Open Sans Medium</vt:lpstr>
      <vt:lpstr>Montserrat Medium</vt:lpstr>
      <vt:lpstr>Fira Sans Extra Condensed Medium</vt:lpstr>
      <vt:lpstr>Montserrat</vt:lpstr>
      <vt:lpstr>Quicksand Medium</vt:lpstr>
      <vt:lpstr>Barlow</vt:lpstr>
      <vt:lpstr>Raleway</vt:lpstr>
      <vt:lpstr>Montserrat SemiBold</vt:lpstr>
      <vt:lpstr>TimesNewRomanPSMT</vt:lpstr>
      <vt:lpstr>Inter</vt:lpstr>
      <vt:lpstr>Abel</vt:lpstr>
      <vt:lpstr>Arial</vt:lpstr>
      <vt:lpstr>Open Sans Light</vt:lpstr>
      <vt:lpstr>Management Consulting Toolkit by Slidesgo</vt:lpstr>
      <vt:lpstr>IS4242 Group 8 Presentation</vt:lpstr>
      <vt:lpstr>Table of Contents</vt:lpstr>
      <vt:lpstr>Introduction</vt:lpstr>
      <vt:lpstr>Our Problem </vt:lpstr>
      <vt:lpstr>Our Solution</vt:lpstr>
      <vt:lpstr>Common Violations</vt:lpstr>
      <vt:lpstr>PowerPoint Presentation</vt:lpstr>
      <vt:lpstr>What we choose?</vt:lpstr>
      <vt:lpstr>AI Content (COOL stuff!)</vt:lpstr>
      <vt:lpstr>PowerText System Design</vt:lpstr>
      <vt:lpstr>Dataset</vt:lpstr>
      <vt:lpstr>A Crazy …. 40000+  entries 20+ topics 16828 Reddit Manual Tagging 6043    GPT-3.5 &amp; GPT-4 AI posts  1771    Manual “Confounding data”</vt:lpstr>
      <vt:lpstr>PowerPoint Presentation</vt:lpstr>
      <vt:lpstr>PowerPoint Presentation</vt:lpstr>
      <vt:lpstr>Models</vt:lpstr>
      <vt:lpstr>Baseline models</vt:lpstr>
      <vt:lpstr>Deep Neural Network (CNN, LSTM)</vt:lpstr>
      <vt:lpstr>Gated Recurrent Unit (GRU)</vt:lpstr>
      <vt:lpstr>BERT and RoBERTa</vt:lpstr>
      <vt:lpstr>GroNLP/hateBERT</vt:lpstr>
      <vt:lpstr>Evaluation</vt:lpstr>
      <vt:lpstr>Overall Models Results</vt:lpstr>
      <vt:lpstr>hateBERT Cross Validation Scores</vt:lpstr>
      <vt:lpstr>Limitations</vt:lpstr>
      <vt:lpstr>Limitations</vt:lpstr>
      <vt:lpstr>Demo</vt:lpstr>
      <vt:lpstr>Product 1: Common User</vt:lpstr>
      <vt:lpstr>Product 2: Platform Regulators</vt:lpstr>
      <vt:lpstr>Extensions</vt:lpstr>
      <vt:lpstr>Future Extensions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IS4242 Group 8 Presentation</dc:title>
  <cp:lastModifiedBy>Tang Hanyang</cp:lastModifiedBy>
  <cp:revision>4</cp:revision>
  <dcterms:modified xsi:type="dcterms:W3CDTF">2023-04-14T14:52:38Z</dcterms:modified>
</cp:coreProperties>
</file>